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79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5" r:id="rId15"/>
    <p:sldId id="270" r:id="rId16"/>
    <p:sldId id="276" r:id="rId17"/>
    <p:sldId id="272" r:id="rId18"/>
    <p:sldId id="273" r:id="rId19"/>
    <p:sldId id="274" r:id="rId20"/>
    <p:sldId id="277" r:id="rId21"/>
    <p:sldId id="27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1163" y="476672"/>
            <a:ext cx="846436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Криптография на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эллиптических</a:t>
            </a:r>
          </a:p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кривых.</a:t>
            </a:r>
          </a:p>
        </p:txBody>
      </p:sp>
    </p:spTree>
    <p:extLst>
      <p:ext uri="{BB962C8B-B14F-4D97-AF65-F5344CB8AC3E}">
        <p14:creationId xmlns:p14="http://schemas.microsoft.com/office/powerpoint/2010/main" val="675208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170" y="1772250"/>
            <a:ext cx="9198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Если </a:t>
            </a:r>
            <a:r>
              <a:rPr lang="ru-RU" sz="2400" b="1" dirty="0"/>
              <a:t>P1 ≠ P2</a:t>
            </a:r>
            <a:r>
              <a:rPr lang="ru-RU" sz="2400" dirty="0"/>
              <a:t>, то формулы для вычисления координат R выглядят так: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791072" y="2376161"/>
                <a:ext cx="7326560" cy="19169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dirty="0"/>
                  <a:t> 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ru-RU" sz="2400" dirty="0"/>
                  <a:t>=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>
                            <a:latin typeface="Cambria Math"/>
                            <a:sym typeface="Symbol"/>
                          </a:rPr>
                          <m:t></m:t>
                        </m:r>
                      </m:e>
                      <m:sup>
                        <m:r>
                          <a:rPr lang="ru-RU" sz="24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/>
                  <a:t>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 </m:t>
                        </m:r>
                        <m:r>
                          <a:rPr lang="en-US" sz="24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2400" dirty="0"/>
                  <a:t>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2400" dirty="0"/>
                  <a:t>,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ru-RU" sz="2400" dirty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2400" dirty="0"/>
                  <a:t>+ </a:t>
                </a:r>
                <a:r>
                  <a:rPr lang="ru-RU" sz="2400" dirty="0">
                    <a:sym typeface="Symbol"/>
                  </a:rPr>
                  <a:t></a:t>
                </a:r>
                <a:r>
                  <a:rPr lang="ru-RU" sz="2400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ru-RU" sz="2400" dirty="0"/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2400" dirty="0"/>
                  <a:t>)</a:t>
                </a:r>
                <a:r>
                  <a:rPr lang="en-US" sz="2400" dirty="0"/>
                  <a:t>, </a:t>
                </a:r>
                <a:r>
                  <a:rPr lang="ru-RU" sz="2400" dirty="0"/>
                  <a:t>где </a:t>
                </a:r>
                <a:r>
                  <a:rPr lang="ru-RU" sz="2400" dirty="0">
                    <a:sym typeface="Symbol"/>
                  </a:rPr>
                  <a:t></a:t>
                </a: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3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3200" i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32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3200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ru-RU" sz="3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32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3200" i="1">
                            <a:latin typeface="Cambria Math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ru-RU" sz="3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3200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sz="32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3200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ru-RU" sz="3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sz="32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3200" i="1">
                            <a:latin typeface="Cambria Math"/>
                          </a:rPr>
                          <m:t>)</m:t>
                        </m:r>
                      </m:den>
                    </m:f>
                    <m:f>
                      <m:fPr>
                        <m:ctrlPr>
                          <a:rPr lang="ru-RU" sz="32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3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3200" i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32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3200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ru-RU" sz="3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32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3200" i="1">
                            <a:latin typeface="Cambria Math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ru-RU" sz="3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3200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sz="32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3200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ru-RU" sz="3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sz="32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3200" i="1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ru-RU" sz="2400" dirty="0"/>
              </a:p>
              <a:p>
                <a:r>
                  <a:rPr lang="ru-RU" dirty="0"/>
                  <a:t> </a:t>
                </a: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072" y="2376161"/>
                <a:ext cx="7326560" cy="191693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90170" y="4293096"/>
            <a:ext cx="89592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случае </a:t>
            </a:r>
            <a:r>
              <a:rPr lang="ru-RU" sz="2400" b="1" dirty="0"/>
              <a:t>P1 = P2 = (x, y) </a:t>
            </a:r>
            <a:r>
              <a:rPr lang="ru-RU" sz="2400" dirty="0"/>
              <a:t>формулы имеют следующий </a:t>
            </a:r>
            <a:r>
              <a:rPr lang="ru-RU" sz="2400" dirty="0" smtClean="0"/>
              <a:t>вид</a:t>
            </a:r>
            <a:r>
              <a:rPr lang="ru-RU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791072" y="5157192"/>
                <a:ext cx="8352928" cy="13081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</a:rPr>
                          <m:t>Х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ru-RU" sz="2400" dirty="0"/>
                  <a:t>= (</a:t>
                </a:r>
                <a:r>
                  <a:rPr lang="ru-RU" sz="2400" dirty="0">
                    <a:sym typeface="Symbol"/>
                  </a:rPr>
                  <a:t></a:t>
                </a:r>
                <a:r>
                  <a:rPr lang="ru-RU" sz="2400" dirty="0"/>
                  <a:t>’) 2 - 2x</a:t>
                </a:r>
              </a:p>
              <a:p>
                <a:r>
                  <a:rPr lang="ru-RU" sz="2400" dirty="0"/>
                  <a:t>y3 = y + </a:t>
                </a:r>
                <a:r>
                  <a:rPr lang="ru-RU" sz="2400" dirty="0">
                    <a:sym typeface="Symbol"/>
                  </a:rPr>
                  <a:t></a:t>
                </a:r>
                <a:r>
                  <a:rPr lang="ru-RU" sz="2400" dirty="0"/>
                  <a:t>’(x3 - x) , где </a:t>
                </a:r>
                <a:r>
                  <a:rPr lang="ru-RU" sz="2400" dirty="0">
                    <a:sym typeface="Symbol"/>
                  </a:rPr>
                  <a:t></a:t>
                </a:r>
                <a:r>
                  <a:rPr lang="ru-RU" sz="2400" dirty="0"/>
                  <a:t>’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i="1">
                            <a:latin typeface="Cambria Math"/>
                          </a:rPr>
                          <m:t>(3</m:t>
                        </m:r>
                        <m:sSup>
                          <m:sSupPr>
                            <m:ctrlPr>
                              <a:rPr lang="ru-RU" sz="32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2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ru-RU" sz="32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ru-RU" sz="3200" i="1">
                            <a:latin typeface="Cambria Math"/>
                          </a:rPr>
                          <m:t>+а)</m:t>
                        </m:r>
                      </m:num>
                      <m:den>
                        <m:r>
                          <a:rPr lang="ru-RU" sz="3200" i="1">
                            <a:latin typeface="Cambria Math"/>
                          </a:rPr>
                          <m:t>2</m:t>
                        </m:r>
                        <m:r>
                          <a:rPr lang="en-US" sz="3200" i="1">
                            <a:latin typeface="Cambria Math"/>
                          </a:rPr>
                          <m:t>𝑦</m:t>
                        </m:r>
                      </m:den>
                    </m:f>
                    <m:f>
                      <m:fPr>
                        <m:ctrlPr>
                          <a:rPr lang="ru-RU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i="1">
                            <a:latin typeface="Cambria Math"/>
                          </a:rPr>
                          <m:t>(3</m:t>
                        </m:r>
                        <m:sSup>
                          <m:sSupPr>
                            <m:ctrlPr>
                              <a:rPr lang="ru-RU" sz="32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2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ru-RU" sz="32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ru-RU" sz="3200" i="1">
                            <a:latin typeface="Cambria Math"/>
                          </a:rPr>
                          <m:t>+а)</m:t>
                        </m:r>
                      </m:num>
                      <m:den>
                        <m:r>
                          <a:rPr lang="ru-RU" sz="3200" i="1">
                            <a:latin typeface="Cambria Math"/>
                          </a:rPr>
                          <m:t>2</m:t>
                        </m:r>
                        <m:r>
                          <a:rPr lang="en-US" sz="3200" i="1">
                            <a:latin typeface="Cambria Math"/>
                          </a:rPr>
                          <m:t>𝑦</m:t>
                        </m:r>
                      </m:den>
                    </m:f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072" y="5157192"/>
                <a:ext cx="8352928" cy="1308115"/>
              </a:xfrm>
              <a:prstGeom prst="rect">
                <a:avLst/>
              </a:prstGeom>
              <a:blipFill rotWithShape="1">
                <a:blip r:embed="rId3"/>
                <a:stretch>
                  <a:fillRect l="-1168" t="-37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90170" y="764704"/>
                <a:ext cx="8318176" cy="8626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dirty="0" smtClean="0"/>
                  <a:t>Для эллиптических </a:t>
                </a:r>
                <a:r>
                  <a:rPr lang="ru-RU" sz="2400" dirty="0"/>
                  <a:t>кривых над полем характеристики, большей </a:t>
                </a:r>
                <a:r>
                  <a:rPr lang="ru-RU" sz="2400" dirty="0" smtClean="0"/>
                  <a:t>3(</a:t>
                </a:r>
                <a:r>
                  <a:rPr lang="ru-RU" sz="2400" dirty="0"/>
                  <a:t>для кривых, имеющих вид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𝑌</m:t>
                        </m:r>
                      </m:e>
                      <m:sup>
                        <m:r>
                          <a:rPr lang="ru-RU" sz="24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/>
                          </a:rPr>
                          <m:t>𝑋</m:t>
                        </m:r>
                      </m:e>
                      <m:sup>
                        <m:r>
                          <a:rPr lang="ru-RU" sz="2400" i="1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sz="2400" dirty="0"/>
                  <a:t> + </a:t>
                </a:r>
                <a:r>
                  <a:rPr lang="ru-RU" sz="2400" dirty="0" err="1"/>
                  <a:t>aX</a:t>
                </a:r>
                <a:r>
                  <a:rPr lang="ru-RU" sz="2400" dirty="0"/>
                  <a:t> + b</a:t>
                </a:r>
                <a:r>
                  <a:rPr lang="ru-RU" sz="2400" dirty="0" smtClean="0"/>
                  <a:t>):</a:t>
                </a:r>
                <a:endParaRPr lang="ru-RU" sz="24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70" y="764704"/>
                <a:ext cx="8318176" cy="862608"/>
              </a:xfrm>
              <a:prstGeom prst="rect">
                <a:avLst/>
              </a:prstGeom>
              <a:blipFill rotWithShape="1">
                <a:blip r:embed="rId4"/>
                <a:stretch>
                  <a:fillRect l="-1173" t="-4930" b="-154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5868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40223" y="836712"/>
                <a:ext cx="7830616" cy="1171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dirty="0"/>
                  <a:t>Д</a:t>
                </a:r>
                <a:r>
                  <a:rPr lang="ru-RU" sz="2400" dirty="0" smtClean="0"/>
                  <a:t>ля </a:t>
                </a:r>
                <a:r>
                  <a:rPr lang="ru-RU" sz="2400" dirty="0"/>
                  <a:t>полей характеристики три (в общем виде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/>
                          </a:rPr>
                          <m:t>𝑌</m:t>
                        </m:r>
                      </m:e>
                      <m:sup>
                        <m:r>
                          <a:rPr lang="ru-RU" sz="24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/>
                          </a:rPr>
                          <m:t>𝑋</m:t>
                        </m:r>
                      </m:e>
                      <m:sup>
                        <m:r>
                          <a:rPr lang="ru-RU" sz="2400" i="1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sz="2400" dirty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/>
                          </a:rPr>
                          <m:t>𝑋</m:t>
                        </m:r>
                      </m:e>
                      <m:sup>
                        <m:r>
                          <a:rPr lang="ru-RU" sz="24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lang="ru-RU" sz="2400" dirty="0"/>
                  <a:t> </a:t>
                </a:r>
                <a:r>
                  <a:rPr lang="en-US" sz="2400" dirty="0"/>
                  <a:t>X</a:t>
                </a:r>
                <a:r>
                  <a:rPr lang="ru-RU" sz="2400" dirty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6</m:t>
                        </m:r>
                      </m:sub>
                    </m:sSub>
                  </m:oMath>
                </a14:m>
                <a:r>
                  <a:rPr lang="ru-RU" sz="2400" dirty="0"/>
                  <a:t>) при P</a:t>
                </a:r>
                <a:r>
                  <a:rPr lang="ru-RU" sz="2400" b="1" dirty="0"/>
                  <a:t>1 ≠ </a:t>
                </a:r>
                <a:r>
                  <a:rPr lang="ru-RU" sz="2400" b="1" dirty="0" smtClean="0"/>
                  <a:t>P2 </a:t>
                </a:r>
                <a:r>
                  <a:rPr lang="ru-RU" sz="2400" dirty="0" smtClean="0"/>
                  <a:t>формулы </a:t>
                </a:r>
                <a:r>
                  <a:rPr lang="ru-RU" sz="2400" dirty="0"/>
                  <a:t>имеют вид:</a:t>
                </a:r>
              </a:p>
              <a:p>
                <a:r>
                  <a:rPr lang="en-US" dirty="0"/>
                  <a:t> </a:t>
                </a:r>
                <a:endParaRPr lang="ru-RU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223" y="836712"/>
                <a:ext cx="7830616" cy="1171218"/>
              </a:xfrm>
              <a:prstGeom prst="rect">
                <a:avLst/>
              </a:prstGeom>
              <a:blipFill rotWithShape="1">
                <a:blip r:embed="rId2"/>
                <a:stretch>
                  <a:fillRect l="-1167" t="-1042" r="-8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422415" y="3929579"/>
            <a:ext cx="2345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/>
              <a:t>А при P1 = </a:t>
            </a:r>
            <a:r>
              <a:rPr lang="ru-RU" sz="2400" b="1" dirty="0" smtClean="0"/>
              <a:t>P2:</a:t>
            </a:r>
            <a:endParaRPr lang="ru-RU" sz="24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869160"/>
            <a:ext cx="5938975" cy="138576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129465"/>
            <a:ext cx="5256584" cy="138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280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673150"/>
            <a:ext cx="48707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Для полей характеристики два </a:t>
            </a:r>
            <a:r>
              <a:rPr lang="ru-RU" sz="2400" dirty="0" smtClean="0"/>
              <a:t>: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4924" y="1429760"/>
                <a:ext cx="8622704" cy="12319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dirty="0"/>
                  <a:t>д</a:t>
                </a:r>
                <a:r>
                  <a:rPr lang="ru-RU" sz="2400" dirty="0" smtClean="0"/>
                  <a:t>ля </a:t>
                </a:r>
                <a:r>
                  <a:rPr lang="ru-RU" sz="2400" b="1" dirty="0" err="1"/>
                  <a:t>несуперсингулярных</a:t>
                </a:r>
                <a:r>
                  <a:rPr lang="ru-RU" sz="2400" b="1" dirty="0"/>
                  <a:t> кривых </a:t>
                </a:r>
                <a:r>
                  <a:rPr lang="ru-RU" sz="2400" dirty="0"/>
                  <a:t>(в общем виде </a:t>
                </a:r>
                <a:endParaRPr lang="ru-RU" sz="240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/>
                          </a:rPr>
                          <m:t>𝑌</m:t>
                        </m:r>
                      </m:e>
                      <m:sup>
                        <m:r>
                          <a:rPr lang="ru-RU" sz="24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/>
                          </a:rPr>
                          <m:t>𝑋</m:t>
                        </m:r>
                      </m:e>
                      <m:sup>
                        <m:r>
                          <a:rPr lang="ru-RU" sz="2400" i="1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sz="2400" dirty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/>
                          </a:rPr>
                          <m:t>𝑋</m:t>
                        </m:r>
                      </m:e>
                      <m:sup>
                        <m:r>
                          <a:rPr lang="ru-RU" sz="24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lang="ru-RU" sz="2400" dirty="0"/>
                  <a:t> </a:t>
                </a:r>
                <a:r>
                  <a:rPr lang="en-US" sz="2400" dirty="0"/>
                  <a:t>X</a:t>
                </a:r>
                <a:r>
                  <a:rPr lang="ru-RU" sz="2400" dirty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6</m:t>
                        </m:r>
                      </m:sub>
                    </m:sSub>
                  </m:oMath>
                </a14:m>
                <a:r>
                  <a:rPr lang="ru-RU" sz="2400" dirty="0"/>
                  <a:t>) при P1 ≠ P2 координаты R вычисляются по формулам:</a:t>
                </a: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24" y="1429760"/>
                <a:ext cx="8622704" cy="1231940"/>
              </a:xfrm>
              <a:prstGeom prst="rect">
                <a:avLst/>
              </a:prstGeom>
              <a:blipFill rotWithShape="1">
                <a:blip r:embed="rId2"/>
                <a:stretch>
                  <a:fillRect l="-1060" t="-3465" b="-108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96952"/>
            <a:ext cx="5906616" cy="292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519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52411" y="1484784"/>
                <a:ext cx="8892480" cy="12319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dirty="0"/>
                  <a:t>Для </a:t>
                </a:r>
                <a:r>
                  <a:rPr lang="ru-RU" sz="2400" dirty="0" err="1"/>
                  <a:t>суперсингулярных</a:t>
                </a:r>
                <a:r>
                  <a:rPr lang="ru-RU" sz="2400" dirty="0"/>
                  <a:t> кривых (в общем виде</a:t>
                </a:r>
                <a:endParaRPr lang="ru-RU" sz="240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/>
                          </a:rPr>
                          <m:t> </m:t>
                        </m:r>
                        <m:r>
                          <a:rPr lang="ru-RU" sz="2400" i="1">
                            <a:latin typeface="Cambria Math"/>
                          </a:rPr>
                          <m:t>𝑌</m:t>
                        </m:r>
                      </m:e>
                      <m:sup>
                        <m:r>
                          <a:rPr lang="ru-RU" sz="24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/>
                          </a:rPr>
                          <m:t>𝑋</m:t>
                        </m:r>
                      </m:e>
                      <m:sup>
                        <m:r>
                          <a:rPr lang="ru-RU" sz="2400" i="1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sz="2400" dirty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/>
                          </a:rPr>
                          <m:t>𝑋</m:t>
                        </m:r>
                      </m:e>
                      <m:sup>
                        <m:r>
                          <a:rPr lang="ru-RU" sz="24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lang="ru-RU" sz="2400" dirty="0"/>
                  <a:t> </a:t>
                </a:r>
                <a:r>
                  <a:rPr lang="en-US" sz="2400" dirty="0"/>
                  <a:t>X</a:t>
                </a:r>
                <a:r>
                  <a:rPr lang="ru-RU" sz="2400" dirty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6</m:t>
                        </m:r>
                      </m:sub>
                    </m:sSub>
                  </m:oMath>
                </a14:m>
                <a:r>
                  <a:rPr lang="ru-RU" sz="2400" dirty="0"/>
                  <a:t>) противоположной точкой для (</a:t>
                </a:r>
                <a:r>
                  <a:rPr lang="ru-RU" sz="2400" dirty="0" err="1"/>
                  <a:t>x,y</a:t>
                </a:r>
                <a:r>
                  <a:rPr lang="ru-RU" sz="2400" dirty="0"/>
                  <a:t>) будет (</a:t>
                </a:r>
                <a:r>
                  <a:rPr lang="ru-RU" sz="2400" dirty="0" err="1"/>
                  <a:t>x,y</a:t>
                </a:r>
                <a:r>
                  <a:rPr lang="ru-RU" sz="2400" dirty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ru-RU" sz="2400" dirty="0"/>
                  <a:t>). При P1 ≠ P2</a:t>
                </a: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411" y="1484784"/>
                <a:ext cx="8892480" cy="1231940"/>
              </a:xfrm>
              <a:prstGeom prst="rect">
                <a:avLst/>
              </a:prstGeom>
              <a:blipFill rotWithShape="1">
                <a:blip r:embed="rId2"/>
                <a:stretch>
                  <a:fillRect l="-1028" t="-3465" b="-108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501008"/>
            <a:ext cx="6535396" cy="2159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751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51520" y="836712"/>
                <a:ext cx="9630816" cy="12634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b="1" dirty="0"/>
                  <a:t>Пример</a:t>
                </a:r>
                <a:r>
                  <a:rPr lang="ru-RU" sz="2400" b="1" dirty="0" smtClean="0"/>
                  <a:t>.</a:t>
                </a:r>
                <a:endParaRPr lang="en-US" sz="2400" b="1" dirty="0" smtClean="0"/>
              </a:p>
              <a:p>
                <a:endParaRPr lang="ru-RU" sz="2400" b="1" dirty="0"/>
              </a:p>
              <a:p>
                <a:r>
                  <a:rPr lang="ru-RU" sz="2400" dirty="0"/>
                  <a:t>Сложение точек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ru-RU" sz="2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ru-RU" sz="2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ru-RU" sz="2400" i="1">
                            <a:latin typeface="Cambria Math"/>
                          </a:rPr>
                          <m:t>;</m:t>
                        </m:r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4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ru-RU" sz="2400" i="1">
                        <a:latin typeface="Cambria Math"/>
                      </a:rPr>
                      <m:t>;</m:t>
                    </m:r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)+</m:t>
                    </m:r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ru-RU" sz="2400" i="1">
                        <a:latin typeface="Cambria Math"/>
                      </a:rPr>
                      <m:t>;</m:t>
                    </m:r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)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836712"/>
                <a:ext cx="9630816" cy="1263487"/>
              </a:xfrm>
              <a:prstGeom prst="rect">
                <a:avLst/>
              </a:prstGeom>
              <a:blipFill rotWithShape="1">
                <a:blip r:embed="rId2"/>
                <a:stretch>
                  <a:fillRect l="-949" t="-3365" b="-67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492896"/>
            <a:ext cx="8097920" cy="3823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5774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990600"/>
          </a:xfrm>
        </p:spPr>
        <p:txBody>
          <a:bodyPr>
            <a:noAutofit/>
          </a:bodyPr>
          <a:lstStyle/>
          <a:p>
            <a:r>
              <a:rPr lang="ru-RU" sz="4400" dirty="0" smtClean="0"/>
              <a:t>Алгоритм умножения.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060848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425468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Алгоритм, вычисления</a:t>
            </a:r>
            <a:r>
              <a:rPr lang="en-US" sz="2400" dirty="0" smtClean="0"/>
              <a:t> </a:t>
            </a:r>
            <a:r>
              <a:rPr lang="en-US" sz="2400" b="1" dirty="0" err="1" smtClean="0"/>
              <a:t>Pk</a:t>
            </a:r>
            <a:r>
              <a:rPr lang="en-US" sz="2400" dirty="0" smtClean="0"/>
              <a:t> </a:t>
            </a:r>
            <a:r>
              <a:rPr lang="ru-RU" sz="2400" dirty="0" smtClean="0"/>
              <a:t>может выглядеть следующим образом.</a:t>
            </a:r>
          </a:p>
          <a:p>
            <a:r>
              <a:rPr lang="en-US" sz="2400" dirty="0" err="1" smtClean="0"/>
              <a:t>Pk</a:t>
            </a:r>
            <a:r>
              <a:rPr lang="en-US" sz="2400" dirty="0" smtClean="0"/>
              <a:t>= null, Q = P.</a:t>
            </a:r>
            <a:endParaRPr lang="ru-RU" sz="2400" dirty="0" smtClean="0"/>
          </a:p>
          <a:p>
            <a:r>
              <a:rPr lang="en-US" sz="2400" dirty="0" smtClean="0"/>
              <a:t>for </a:t>
            </a:r>
            <a:r>
              <a:rPr lang="en-US" sz="2400" dirty="0" err="1" smtClean="0"/>
              <a:t>i</a:t>
            </a:r>
            <a:r>
              <a:rPr lang="en-US" sz="2400" dirty="0" smtClean="0"/>
              <a:t> = 1 to L</a:t>
            </a:r>
            <a:endParaRPr lang="ru-RU" sz="2400" dirty="0" smtClean="0"/>
          </a:p>
          <a:p>
            <a:r>
              <a:rPr lang="en-US" sz="2400" dirty="0" smtClean="0"/>
              <a:t>If bi = 1</a:t>
            </a:r>
            <a:endParaRPr lang="ru-RU" sz="2400" dirty="0" smtClean="0"/>
          </a:p>
          <a:p>
            <a:r>
              <a:rPr lang="en-US" sz="2400" dirty="0" smtClean="0"/>
              <a:t>then if </a:t>
            </a:r>
            <a:r>
              <a:rPr lang="en-US" sz="2400" dirty="0" err="1" smtClean="0"/>
              <a:t>Pk</a:t>
            </a:r>
            <a:r>
              <a:rPr lang="en-US" sz="2400" dirty="0" smtClean="0"/>
              <a:t> = null</a:t>
            </a:r>
            <a:endParaRPr lang="ru-RU" sz="2400" dirty="0" smtClean="0"/>
          </a:p>
          <a:p>
            <a:r>
              <a:rPr lang="en-US" sz="2400" dirty="0" smtClean="0"/>
              <a:t>     then </a:t>
            </a:r>
            <a:r>
              <a:rPr lang="en-US" sz="2400" dirty="0" err="1" smtClean="0"/>
              <a:t>Pk</a:t>
            </a:r>
            <a:r>
              <a:rPr lang="en-US" sz="2400" dirty="0" smtClean="0"/>
              <a:t> = Q</a:t>
            </a:r>
            <a:endParaRPr lang="ru-RU" sz="2400" dirty="0" smtClean="0"/>
          </a:p>
          <a:p>
            <a:r>
              <a:rPr lang="en-US" sz="2400" dirty="0" smtClean="0"/>
              <a:t>     else </a:t>
            </a:r>
            <a:r>
              <a:rPr lang="en-US" sz="2400" dirty="0" err="1" smtClean="0"/>
              <a:t>Pk</a:t>
            </a:r>
            <a:r>
              <a:rPr lang="en-US" sz="2400" dirty="0" smtClean="0"/>
              <a:t> = </a:t>
            </a:r>
            <a:r>
              <a:rPr lang="en-US" sz="2400" dirty="0" err="1" smtClean="0"/>
              <a:t>Pk</a:t>
            </a:r>
            <a:r>
              <a:rPr lang="en-US" sz="2400" dirty="0" smtClean="0"/>
              <a:t> + Q</a:t>
            </a:r>
            <a:endParaRPr lang="ru-RU" sz="2400" dirty="0" smtClean="0"/>
          </a:p>
          <a:p>
            <a:r>
              <a:rPr lang="en-US" sz="2400" dirty="0" smtClean="0"/>
              <a:t>Q = 2 * Q  (≈ Q = Q + Q) </a:t>
            </a:r>
            <a:endParaRPr lang="ru-RU" sz="2400" dirty="0" smtClean="0"/>
          </a:p>
          <a:p>
            <a:r>
              <a:rPr lang="en-US" sz="2400" dirty="0" err="1" smtClean="0"/>
              <a:t>endFor</a:t>
            </a:r>
            <a:endParaRPr lang="ru-RU" sz="2400" dirty="0" smtClean="0"/>
          </a:p>
          <a:p>
            <a:r>
              <a:rPr lang="ru-RU" sz="2400" dirty="0" smtClean="0"/>
              <a:t>Для k = 110 вместо 109 сложений будет 1 присваивание, 4 сложения и 7 удвоений (сложений)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29404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19" y="1268760"/>
            <a:ext cx="8278380" cy="382958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55776" y="5659521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err="1" smtClean="0"/>
              <a:t>Рис.Удвоение</a:t>
            </a:r>
            <a:r>
              <a:rPr lang="ru-RU" sz="2000" dirty="0" smtClean="0"/>
              <a:t> точки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157802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3299" y="332656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Алгоритм генерации случайных </a:t>
            </a:r>
            <a:r>
              <a:rPr lang="ru-RU" b="1" dirty="0" smtClean="0"/>
              <a:t>кривых.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87116" y="1383159"/>
            <a:ext cx="40585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1)</a:t>
            </a:r>
            <a:r>
              <a:rPr lang="ru-RU" sz="2400" b="1" dirty="0" smtClean="0"/>
              <a:t>Случай </a:t>
            </a:r>
            <a:r>
              <a:rPr lang="ru-RU" sz="2400" b="1" dirty="0"/>
              <a:t>q = </a:t>
            </a:r>
            <a:r>
              <a:rPr lang="ru-RU" sz="2400" b="1" dirty="0" smtClean="0"/>
              <a:t>p. Положим 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620296" y="1822068"/>
                <a:ext cx="5027274" cy="5000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t=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𝑝</m:t>
                    </m:r>
                    <m:r>
                      <a:rPr lang="ru-RU" sz="2400" i="1">
                        <a:latin typeface="Cambria Math"/>
                      </a:rPr>
                      <m:t>, </m:t>
                    </m:r>
                  </m:oMath>
                </a14:m>
                <a:r>
                  <a:rPr lang="ru-RU" sz="2400" dirty="0"/>
                  <a:t>s = (t − 1)/160, v = t − 160s</a:t>
                </a: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296" y="1822068"/>
                <a:ext cx="5027274" cy="500073"/>
              </a:xfrm>
              <a:prstGeom prst="rect">
                <a:avLst/>
              </a:prstGeom>
              <a:blipFill rotWithShape="1">
                <a:blip r:embed="rId2"/>
                <a:stretch>
                  <a:fillRect l="-1942" t="-9756" r="-971" b="-195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620296" y="2322141"/>
            <a:ext cx="81598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Выбираем произвольную строчку битов </a:t>
            </a:r>
            <a:r>
              <a:rPr lang="ru-RU" sz="2000" dirty="0" err="1"/>
              <a:t>seedE</a:t>
            </a:r>
            <a:r>
              <a:rPr lang="ru-RU" sz="2000" dirty="0"/>
              <a:t> длиной </a:t>
            </a:r>
            <a:endParaRPr lang="ru-RU" sz="2000" dirty="0" smtClean="0"/>
          </a:p>
          <a:p>
            <a:r>
              <a:rPr lang="ru-RU" sz="2000" dirty="0" smtClean="0"/>
              <a:t>g </a:t>
            </a:r>
            <a:r>
              <a:rPr lang="ru-RU" sz="2000" dirty="0"/>
              <a:t>≥ 160 </a:t>
            </a:r>
            <a:r>
              <a:rPr lang="ru-RU" sz="2000" dirty="0" smtClean="0"/>
              <a:t>бит.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20296" y="3068812"/>
            <a:ext cx="89403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Применяя к </a:t>
            </a:r>
            <a:r>
              <a:rPr lang="ru-RU" sz="2000" dirty="0" err="1"/>
              <a:t>seedE</a:t>
            </a:r>
            <a:r>
              <a:rPr lang="ru-RU" sz="2000" dirty="0"/>
              <a:t> стандартную хеш-функцию SHА1, вычисляем g- битовую строку H = SHA1(</a:t>
            </a:r>
            <a:r>
              <a:rPr lang="ru-RU" sz="2000" dirty="0" err="1"/>
              <a:t>seedE</a:t>
            </a:r>
            <a:r>
              <a:rPr lang="ru-RU" sz="2000" dirty="0"/>
              <a:t>).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4571" y="3676638"/>
            <a:ext cx="938399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Для i от 1 до s делаем следующее: </a:t>
            </a:r>
          </a:p>
          <a:p>
            <a:r>
              <a:rPr lang="ru-RU" sz="2000" dirty="0"/>
              <a:t>вычисляем g-битовую строку </a:t>
            </a:r>
            <a:r>
              <a:rPr lang="ru-RU" sz="2000" dirty="0" err="1"/>
              <a:t>Wi</a:t>
            </a:r>
            <a:r>
              <a:rPr lang="ru-RU" sz="2000" dirty="0"/>
              <a:t>= SHА1(</a:t>
            </a:r>
            <a:r>
              <a:rPr lang="ru-RU" sz="2000" dirty="0" err="1"/>
              <a:t>si</a:t>
            </a:r>
            <a:r>
              <a:rPr lang="ru-RU" sz="2000" dirty="0"/>
              <a:t>)</a:t>
            </a:r>
          </a:p>
          <a:p>
            <a:pPr lvl="0"/>
            <a:r>
              <a:rPr lang="ru-RU" sz="2000" dirty="0"/>
              <a:t>Полагаем битовую строку W равной конкатенации (произведению) </a:t>
            </a:r>
            <a:endParaRPr lang="ru-RU" sz="2000" dirty="0" smtClean="0"/>
          </a:p>
          <a:p>
            <a:pPr lvl="0"/>
            <a:r>
              <a:rPr lang="ru-RU" sz="2000" dirty="0" smtClean="0"/>
              <a:t>битовых </a:t>
            </a:r>
            <a:r>
              <a:rPr lang="ru-RU" sz="2000" dirty="0"/>
              <a:t>строк </a:t>
            </a:r>
            <a:r>
              <a:rPr lang="ru-RU" sz="2000" dirty="0" err="1"/>
              <a:t>Wi</a:t>
            </a:r>
            <a:r>
              <a:rPr lang="ru-RU" sz="2000" dirty="0"/>
              <a:t> , i = 0, . . . , s, т.е. W = W0. . . </a:t>
            </a:r>
            <a:r>
              <a:rPr lang="ru-RU" sz="2000" dirty="0" err="1"/>
              <a:t>Ws</a:t>
            </a:r>
            <a:r>
              <a:rPr lang="ru-RU" sz="2000" dirty="0"/>
              <a:t>. </a:t>
            </a:r>
          </a:p>
          <a:p>
            <a:pPr lvl="0"/>
            <a:r>
              <a:rPr lang="ru-RU" sz="2000" dirty="0"/>
              <a:t>Полагаем r равным целому числу с двоичной записью W. </a:t>
            </a:r>
            <a:r>
              <a:rPr lang="ru-RU" sz="2000" dirty="0" smtClean="0"/>
              <a:t>Выполнение</a:t>
            </a:r>
          </a:p>
          <a:p>
            <a:pPr lvl="0"/>
            <a:r>
              <a:rPr lang="ru-RU" sz="2000" dirty="0" smtClean="0"/>
              <a:t> </a:t>
            </a:r>
            <a:r>
              <a:rPr lang="ru-RU" sz="2000" dirty="0"/>
              <a:t>пункта 3 гарантирует, что r &lt; p. </a:t>
            </a:r>
          </a:p>
          <a:p>
            <a:pPr lvl="0"/>
            <a:r>
              <a:rPr lang="ru-RU" sz="2000" dirty="0"/>
              <a:t>Если r = 0 или 4r + 27 ≡ 0(</a:t>
            </a:r>
            <a:r>
              <a:rPr lang="ru-RU" sz="2000" dirty="0" err="1"/>
              <a:t>mod</a:t>
            </a:r>
            <a:r>
              <a:rPr lang="ru-RU" sz="2000" dirty="0"/>
              <a:t> p), то возвращаемся к шагу 1. </a:t>
            </a:r>
          </a:p>
          <a:p>
            <a:pPr lvl="0"/>
            <a:r>
              <a:rPr lang="ru-RU" sz="2000" dirty="0"/>
              <a:t> Выбираем ненулевые a, b ∈ GF (p) так, чтобы rb2 ≡ </a:t>
            </a:r>
            <a:r>
              <a:rPr lang="ru-RU" sz="2000" dirty="0" smtClean="0"/>
              <a:t>a3(</a:t>
            </a:r>
            <a:r>
              <a:rPr lang="ru-RU" sz="2000" dirty="0" err="1" smtClean="0"/>
              <a:t>mod</a:t>
            </a:r>
            <a:r>
              <a:rPr lang="ru-RU" sz="2000" dirty="0"/>
              <a:t> </a:t>
            </a:r>
            <a:r>
              <a:rPr lang="ru-RU" sz="2000" dirty="0" smtClean="0"/>
              <a:t>p).</a:t>
            </a:r>
          </a:p>
          <a:p>
            <a:pPr lvl="0"/>
            <a:r>
              <a:rPr lang="ru-RU" sz="2000" dirty="0" smtClean="0"/>
              <a:t>Например</a:t>
            </a:r>
            <a:r>
              <a:rPr lang="ru-RU" sz="2000" dirty="0"/>
              <a:t>, можно взять a = b = r.</a:t>
            </a:r>
          </a:p>
          <a:p>
            <a:pPr lvl="0"/>
            <a:r>
              <a:rPr lang="ru-RU" sz="2000" dirty="0"/>
              <a:t> Полученная кривая есть E : y2 = x3 + </a:t>
            </a:r>
            <a:r>
              <a:rPr lang="ru-RU" sz="2000" dirty="0" err="1"/>
              <a:t>ax</a:t>
            </a:r>
            <a:r>
              <a:rPr lang="ru-RU" sz="2000" dirty="0"/>
              <a:t> + b.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844795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51520" y="764704"/>
                <a:ext cx="6534472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b="1" dirty="0"/>
                  <a:t>2)Случай q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1" i="1">
                            <a:latin typeface="Cambria Math"/>
                          </a:rPr>
                          <m:t>𝟐</m:t>
                        </m:r>
                      </m:e>
                      <m:sup>
                        <m:r>
                          <a:rPr lang="en-US" sz="2400" b="1" i="1">
                            <a:latin typeface="Cambria Math"/>
                          </a:rPr>
                          <m:t>𝒎</m:t>
                        </m:r>
                      </m:sup>
                    </m:sSup>
                  </m:oMath>
                </a14:m>
                <a:r>
                  <a:rPr lang="ru-RU" sz="2400" dirty="0"/>
                  <a:t> </a:t>
                </a:r>
                <a:r>
                  <a:rPr lang="ru-RU" sz="2400" dirty="0" smtClean="0"/>
                  <a:t>Положим </a:t>
                </a:r>
              </a:p>
              <a:p>
                <a:r>
                  <a:rPr lang="ru-RU" sz="2400" dirty="0" smtClean="0"/>
                  <a:t>s </a:t>
                </a:r>
                <a:r>
                  <a:rPr lang="ru-RU" sz="2400" dirty="0"/>
                  <a:t>= (t − 1)/160, v = t − 160s</a:t>
                </a:r>
                <a:r>
                  <a:rPr lang="ru-RU" sz="2000" dirty="0"/>
                  <a:t>.</a:t>
                </a: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764704"/>
                <a:ext cx="6534472" cy="830997"/>
              </a:xfrm>
              <a:prstGeom prst="rect">
                <a:avLst/>
              </a:prstGeom>
              <a:blipFill rotWithShape="1">
                <a:blip r:embed="rId2"/>
                <a:stretch>
                  <a:fillRect l="-1399" t="-5109" b="-160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251520" y="1628799"/>
                <a:ext cx="9051660" cy="48936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dirty="0"/>
                  <a:t>Выбираем произвольную строчку битов </a:t>
                </a:r>
                <a:r>
                  <a:rPr lang="ru-RU" sz="2400" dirty="0" err="1"/>
                  <a:t>seedE</a:t>
                </a:r>
                <a:r>
                  <a:rPr lang="ru-RU" sz="2400" dirty="0"/>
                  <a:t> </a:t>
                </a:r>
                <a:r>
                  <a:rPr lang="ru-RU" sz="2400" dirty="0" smtClean="0"/>
                  <a:t>длиной</a:t>
                </a:r>
              </a:p>
              <a:p>
                <a:r>
                  <a:rPr lang="ru-RU" sz="2400" dirty="0" smtClean="0"/>
                  <a:t> </a:t>
                </a:r>
                <a:r>
                  <a:rPr lang="ru-RU" sz="2400" dirty="0"/>
                  <a:t>g ≥ 160 бит</a:t>
                </a:r>
              </a:p>
              <a:p>
                <a:r>
                  <a:rPr lang="ru-RU" sz="2400" dirty="0"/>
                  <a:t>Вычисляем</a:t>
                </a:r>
                <a:r>
                  <a:rPr lang="en-US" sz="2400" dirty="0"/>
                  <a:t> g-</a:t>
                </a:r>
                <a:r>
                  <a:rPr lang="ru-RU" sz="2400" dirty="0"/>
                  <a:t>битовую строку</a:t>
                </a:r>
                <a:r>
                  <a:rPr lang="en-US" sz="2400" dirty="0"/>
                  <a:t> H = SHA1(</a:t>
                </a:r>
                <a:r>
                  <a:rPr lang="en-US" sz="2400" dirty="0" err="1"/>
                  <a:t>seedE</a:t>
                </a:r>
                <a:r>
                  <a:rPr lang="en-US" sz="2400" dirty="0"/>
                  <a:t>). </a:t>
                </a:r>
                <a:r>
                  <a:rPr lang="ru-RU" sz="2400" dirty="0"/>
                  <a:t>Выбирая в H v самых правых битов, получаем строку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ru-RU" sz="2400" dirty="0"/>
                  <a:t> длиной v битов. . Заменяя в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ru-RU" sz="2400" dirty="0"/>
                  <a:t> самый левый бит на 0, получаем строку W0</a:t>
                </a:r>
              </a:p>
              <a:p>
                <a:r>
                  <a:rPr lang="ru-RU" sz="2400" dirty="0"/>
                  <a:t>полагаем </a:t>
                </a:r>
                <a:r>
                  <a:rPr lang="ru-RU" sz="2400" dirty="0" err="1"/>
                  <a:t>si</a:t>
                </a:r>
                <a:r>
                  <a:rPr lang="ru-RU" sz="2400" dirty="0"/>
                  <a:t> равной g−битной строке, являющейся двоичной записью числа z + i </a:t>
                </a:r>
                <a:r>
                  <a:rPr lang="ru-RU" sz="2400" dirty="0" err="1"/>
                  <a:t>mod</a:t>
                </a:r>
                <a:r>
                  <a:rPr lang="ru-RU" sz="2400" dirty="0"/>
                  <a:t> 2g</a:t>
                </a:r>
              </a:p>
              <a:p>
                <a:r>
                  <a:rPr lang="ru-RU" sz="2400" dirty="0"/>
                  <a:t>вычисляем g-битовую строку </a:t>
                </a:r>
                <a:r>
                  <a:rPr lang="ru-RU" sz="2400" dirty="0" err="1"/>
                  <a:t>bi</a:t>
                </a:r>
                <a:r>
                  <a:rPr lang="ru-RU" sz="2400" dirty="0"/>
                  <a:t> = SHA1(</a:t>
                </a:r>
                <a:r>
                  <a:rPr lang="ru-RU" sz="2400" dirty="0" err="1"/>
                  <a:t>si</a:t>
                </a:r>
                <a:r>
                  <a:rPr lang="ru-RU" sz="2400" dirty="0"/>
                  <a:t> ). . Вычисляем битовую строку b = b0. . . </a:t>
                </a:r>
                <a:r>
                  <a:rPr lang="ru-RU" sz="2400" dirty="0" err="1"/>
                  <a:t>bs</a:t>
                </a:r>
                <a:r>
                  <a:rPr lang="ru-RU" sz="2400" dirty="0"/>
                  <a:t> и полагаем b равным соответствующему элементу поля GF (q). . </a:t>
                </a:r>
              </a:p>
              <a:p>
                <a:r>
                  <a:rPr lang="ru-RU" sz="2400" dirty="0"/>
                  <a:t>Если b = 0, то возвращаемся к шагу 1</a:t>
                </a:r>
              </a:p>
              <a:p>
                <a:r>
                  <a:rPr lang="ru-RU" sz="2400" dirty="0"/>
                  <a:t>Выбираем произвольный a ∈ GF (q). . </a:t>
                </a:r>
              </a:p>
              <a:p>
                <a:r>
                  <a:rPr lang="ru-RU" sz="2400" dirty="0"/>
                  <a:t>Полученная кривая есть E: y2 + </a:t>
                </a:r>
                <a:r>
                  <a:rPr lang="ru-RU" sz="2400" dirty="0" err="1"/>
                  <a:t>xy</a:t>
                </a:r>
                <a:r>
                  <a:rPr lang="ru-RU" sz="2400" dirty="0"/>
                  <a:t> = x3 + ax2 + b</a:t>
                </a: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628799"/>
                <a:ext cx="9051660" cy="4893647"/>
              </a:xfrm>
              <a:prstGeom prst="rect">
                <a:avLst/>
              </a:prstGeom>
              <a:blipFill rotWithShape="1">
                <a:blip r:embed="rId3"/>
                <a:stretch>
                  <a:fillRect l="-1010" t="-872" b="-19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72633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Криптосистема с открытым </a:t>
            </a:r>
            <a:r>
              <a:rPr lang="ru-RU" dirty="0" smtClean="0"/>
              <a:t>ключом.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772816"/>
            <a:ext cx="8682622" cy="36724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3528" y="5835119"/>
            <a:ext cx="9361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Рис. Общая схема работы криптосистемы с открытым ключом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93180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24744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Алгебраические</a:t>
            </a:r>
            <a:r>
              <a:rPr lang="ru-RU" b="1" dirty="0"/>
              <a:t> </a:t>
            </a:r>
            <a:r>
              <a:rPr lang="ru-RU" b="1" dirty="0" smtClean="0"/>
              <a:t>кривые.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887216"/>
            <a:ext cx="77048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Алгебраической кривой </a:t>
            </a:r>
            <a:r>
              <a:rPr lang="ru-RU" sz="2000" dirty="0"/>
              <a:t>порядка </a:t>
            </a:r>
            <a:r>
              <a:rPr lang="ru-RU" sz="2000" i="1" dirty="0"/>
              <a:t>n</a:t>
            </a:r>
            <a:r>
              <a:rPr lang="ru-RU" sz="2000" dirty="0"/>
              <a:t> над полем </a:t>
            </a:r>
            <a:r>
              <a:rPr lang="ru-RU" sz="2000" i="1" dirty="0"/>
              <a:t>F</a:t>
            </a:r>
            <a:r>
              <a:rPr lang="ru-RU" sz="2000" dirty="0"/>
              <a:t> называется множество точек (</a:t>
            </a:r>
            <a:r>
              <a:rPr lang="ru-RU" sz="2000" i="1" dirty="0" err="1"/>
              <a:t>x,y</a:t>
            </a:r>
            <a:r>
              <a:rPr lang="ru-RU" sz="2000" i="1" dirty="0"/>
              <a:t>): </a:t>
            </a:r>
            <a:r>
              <a:rPr lang="ru-RU" sz="2000" i="1" dirty="0" err="1"/>
              <a:t>x,y</a:t>
            </a:r>
            <a:r>
              <a:rPr lang="ru-RU" sz="2000" i="1" dirty="0"/>
              <a:t> </a:t>
            </a:r>
            <a:r>
              <a:rPr lang="ru-RU" sz="2000" i="1" dirty="0">
                <a:sym typeface="Symbol"/>
              </a:rPr>
              <a:t></a:t>
            </a:r>
            <a:r>
              <a:rPr lang="ru-RU" sz="2000" i="1" dirty="0"/>
              <a:t>F</a:t>
            </a:r>
            <a:r>
              <a:rPr lang="ru-RU" sz="2000" dirty="0"/>
              <a:t>, удовлетворяющих уравнению </a:t>
            </a:r>
            <a:r>
              <a:rPr lang="ru-RU" sz="2000" i="1" dirty="0"/>
              <a:t>F(X,Y) = 0</a:t>
            </a:r>
            <a:r>
              <a:rPr lang="ru-RU" sz="2000" dirty="0"/>
              <a:t>, где </a:t>
            </a:r>
            <a:r>
              <a:rPr lang="ru-RU" sz="2000" i="1" dirty="0"/>
              <a:t>F(X,Y)</a:t>
            </a:r>
            <a:r>
              <a:rPr lang="ru-RU" sz="2000" dirty="0"/>
              <a:t> -многочлен степени </a:t>
            </a:r>
            <a:r>
              <a:rPr lang="ru-RU" sz="2000" i="1" dirty="0"/>
              <a:t>n</a:t>
            </a:r>
            <a:r>
              <a:rPr lang="ru-RU" sz="2000" dirty="0"/>
              <a:t> с коэффициентами из </a:t>
            </a:r>
            <a:r>
              <a:rPr lang="ru-RU" sz="2000" i="1" dirty="0"/>
              <a:t>F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08364" y="3356992"/>
            <a:ext cx="7632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Точка </a:t>
            </a:r>
            <a:r>
              <a:rPr lang="ru-RU" sz="2000" i="1" dirty="0"/>
              <a:t>(</a:t>
            </a:r>
            <a:r>
              <a:rPr lang="ru-RU" sz="2000" i="1" dirty="0" err="1"/>
              <a:t>x,y</a:t>
            </a:r>
            <a:r>
              <a:rPr lang="ru-RU" sz="2000" i="1" dirty="0"/>
              <a:t>)</a:t>
            </a:r>
            <a:r>
              <a:rPr lang="ru-RU" sz="2000" dirty="0"/>
              <a:t> кривой </a:t>
            </a:r>
            <a:r>
              <a:rPr lang="ru-RU" sz="2000" i="1" dirty="0"/>
              <a:t>F(X,Y) = 0</a:t>
            </a:r>
            <a:r>
              <a:rPr lang="ru-RU" sz="2000" dirty="0"/>
              <a:t> называется </a:t>
            </a:r>
            <a:r>
              <a:rPr lang="ru-RU" sz="2000" dirty="0" err="1"/>
              <a:t>неособой</a:t>
            </a:r>
            <a:r>
              <a:rPr lang="ru-RU" sz="2000" dirty="0"/>
              <a:t>, если в ней не равны нулю обе частные производные многочлена </a:t>
            </a:r>
            <a:r>
              <a:rPr lang="ru-RU" sz="2000" i="1" dirty="0"/>
              <a:t>F(X,Y)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20762" y="4359007"/>
            <a:ext cx="76080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Эллиптической кривой </a:t>
            </a:r>
            <a:r>
              <a:rPr lang="ru-RU" sz="2000" i="1" dirty="0"/>
              <a:t>E</a:t>
            </a:r>
            <a:r>
              <a:rPr lang="ru-RU" sz="2000" dirty="0"/>
              <a:t> над полем </a:t>
            </a:r>
            <a:r>
              <a:rPr lang="ru-RU" sz="2000" i="1" dirty="0"/>
              <a:t>F</a:t>
            </a:r>
            <a:r>
              <a:rPr lang="ru-RU" sz="2000" dirty="0"/>
              <a:t> называется гладкая кривая, задаваемая уравнением вида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5238492"/>
            <a:ext cx="74168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Y2 + a1 XY + a3 Y = X3 + a2 X2 + a4 X + a6 </a:t>
            </a:r>
            <a:endParaRPr lang="ru-RU" sz="2400" dirty="0"/>
          </a:p>
          <a:p>
            <a:r>
              <a:rPr lang="en-US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Алгоритм цифровой подписи на основе эллиптических </a:t>
            </a:r>
            <a:r>
              <a:rPr lang="ru-RU" dirty="0" smtClean="0"/>
              <a:t>кривых.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700808"/>
            <a:ext cx="90364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/>
              <a:t>Схема цифровой подписи </a:t>
            </a:r>
            <a:r>
              <a:rPr lang="en-US" sz="2800" b="1" i="1" dirty="0"/>
              <a:t>ECDSA </a:t>
            </a:r>
            <a:r>
              <a:rPr lang="ru-RU" sz="2800" b="1" i="1" dirty="0"/>
              <a:t>состоит из четырех алгоритмов: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7042" y="2708920"/>
            <a:ext cx="89067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Алгоритм генерации параметров эллиптической кривой. </a:t>
            </a:r>
            <a:endParaRPr lang="ru-RU" sz="24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Алгоритм </a:t>
            </a:r>
            <a:r>
              <a:rPr lang="ru-RU" sz="2400" dirty="0"/>
              <a:t>генерации пары ключей. </a:t>
            </a:r>
            <a:endParaRPr lang="ru-RU" sz="24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Алгоритм генерации цифровой подписи, на вход которого подаются параметры эллиптической кривой, секретный ключ и сообщение для подписи. </a:t>
            </a:r>
            <a:endParaRPr lang="ru-RU" sz="24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Алгоритм заверения подписи, на вход которого подаются параметры кривой, открытый ключ, сообщение и подпись. </a:t>
            </a:r>
          </a:p>
        </p:txBody>
      </p:sp>
    </p:spTree>
    <p:extLst>
      <p:ext uri="{BB962C8B-B14F-4D97-AF65-F5344CB8AC3E}">
        <p14:creationId xmlns:p14="http://schemas.microsoft.com/office/powerpoint/2010/main" val="39959791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249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764704"/>
            <a:ext cx="75425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Две кривые </a:t>
            </a:r>
            <a:r>
              <a:rPr lang="ru-RU" sz="2000" i="1" dirty="0"/>
              <a:t>E</a:t>
            </a:r>
            <a:r>
              <a:rPr lang="ru-RU" sz="2000" dirty="0"/>
              <a:t> и </a:t>
            </a:r>
            <a:r>
              <a:rPr lang="ru-RU" sz="2000" i="1" dirty="0"/>
              <a:t>E</a:t>
            </a:r>
            <a:r>
              <a:rPr lang="ru-RU" sz="2000" dirty="0"/>
              <a:t> над полем </a:t>
            </a:r>
            <a:r>
              <a:rPr lang="ru-RU" sz="2000" i="1" dirty="0"/>
              <a:t>F</a:t>
            </a:r>
            <a:r>
              <a:rPr lang="ru-RU" sz="2000" dirty="0"/>
              <a:t> называются </a:t>
            </a:r>
            <a:r>
              <a:rPr lang="ru-RU" sz="2000" b="1" dirty="0"/>
              <a:t>изоморфными</a:t>
            </a:r>
            <a:r>
              <a:rPr lang="ru-RU" sz="2000" dirty="0"/>
              <a:t>, если они переходят друг в друга при допустимой замене координат.</a:t>
            </a:r>
          </a:p>
          <a:p>
            <a:r>
              <a:rPr lang="ru-RU" sz="2000" i="1" dirty="0" smtClean="0"/>
              <a:t>                     </a:t>
            </a:r>
            <a:r>
              <a:rPr lang="en-US" sz="2400" i="1" dirty="0" smtClean="0"/>
              <a:t>X </a:t>
            </a:r>
            <a:r>
              <a:rPr lang="en-US" sz="2400" i="1" dirty="0"/>
              <a:t>:= u2x + r</a:t>
            </a:r>
            <a:r>
              <a:rPr lang="en-US" sz="2400" dirty="0"/>
              <a:t>,</a:t>
            </a:r>
            <a:r>
              <a:rPr lang="en-US" sz="2400" i="1" dirty="0"/>
              <a:t> Y := u3Y + u2sX + t</a:t>
            </a:r>
            <a:r>
              <a:rPr lang="en-US" sz="2400" dirty="0"/>
              <a:t>.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284041"/>
            <a:ext cx="8712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Поля больших характеристик</a:t>
            </a:r>
            <a:r>
              <a:rPr lang="ru-RU" sz="2000" b="1" dirty="0"/>
              <a:t>.</a:t>
            </a:r>
            <a:r>
              <a:rPr lang="ru-RU" sz="2000" dirty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35025" y="2798198"/>
            <a:ext cx="52529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/>
              <a:t>Y2 = X3 + </a:t>
            </a:r>
            <a:r>
              <a:rPr lang="en-US" sz="2400" i="1" dirty="0" err="1"/>
              <a:t>aX</a:t>
            </a:r>
            <a:r>
              <a:rPr lang="en-US" sz="2400" i="1" dirty="0"/>
              <a:t> + b, </a:t>
            </a:r>
            <a:r>
              <a:rPr lang="en-US" sz="2400" i="1" dirty="0" err="1"/>
              <a:t>a,b</a:t>
            </a:r>
            <a:r>
              <a:rPr lang="en-US" sz="2400" i="1" dirty="0"/>
              <a:t> F, char F ≠ 2, </a:t>
            </a:r>
            <a:r>
              <a:rPr lang="en-US" sz="2400" i="1" dirty="0" smtClean="0"/>
              <a:t>3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259863"/>
            <a:ext cx="87129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   Дискриминант: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                  </a:t>
            </a:r>
            <a:r>
              <a:rPr lang="ru-RU" sz="2400" dirty="0" smtClean="0"/>
              <a:t>D(E</a:t>
            </a:r>
            <a:r>
              <a:rPr lang="ru-RU" sz="2400" dirty="0"/>
              <a:t>) = −16(4a3 +27b2)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241376" y="4042136"/>
            <a:ext cx="70567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 </a:t>
            </a:r>
            <a:r>
              <a:rPr lang="en-US" sz="2400" dirty="0" smtClean="0"/>
              <a:t>D(E</a:t>
            </a:r>
            <a:r>
              <a:rPr lang="en-US" sz="2400" dirty="0"/>
              <a:t>) = - b22 b8 - 8b43 - 27b62 + 9b2b4b ,</a:t>
            </a:r>
            <a:endParaRPr lang="ru-RU" sz="2400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ru-RU" sz="2400" dirty="0" smtClean="0"/>
              <a:t>где </a:t>
            </a:r>
          </a:p>
          <a:p>
            <a:endParaRPr lang="ru-RU" sz="2400" dirty="0"/>
          </a:p>
          <a:p>
            <a:r>
              <a:rPr lang="en-US" sz="2400" dirty="0" smtClean="0"/>
              <a:t>b2 </a:t>
            </a:r>
            <a:r>
              <a:rPr lang="en-US" sz="2400" dirty="0"/>
              <a:t>= a12 + 4a2 , 4 = 2a4 + a1a3 , 6 = a32 + 4a6 </a:t>
            </a:r>
            <a:r>
              <a:rPr lang="en-US" sz="2400" dirty="0" smtClean="0"/>
              <a:t>,</a:t>
            </a:r>
            <a:endParaRPr lang="ru-RU" sz="2400" dirty="0" smtClean="0"/>
          </a:p>
          <a:p>
            <a:endParaRPr lang="ru-RU" sz="2400" dirty="0"/>
          </a:p>
          <a:p>
            <a:r>
              <a:rPr lang="en-US" sz="2400" dirty="0"/>
              <a:t>b8 = a12a6 + 4a2a6 - a1a3a4 + a2a32 - a42;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2940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580038"/>
            <a:ext cx="37757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/>
              <a:t>Поля характеристики </a:t>
            </a:r>
            <a:r>
              <a:rPr lang="ru-RU" sz="2400" b="1" dirty="0" smtClean="0"/>
              <a:t>2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19" y="970796"/>
            <a:ext cx="914653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Если </a:t>
            </a:r>
            <a:r>
              <a:rPr lang="ru-RU" sz="2000" i="1" dirty="0"/>
              <a:t>a1 ≠ 0</a:t>
            </a:r>
            <a:r>
              <a:rPr lang="ru-RU" sz="2000" dirty="0"/>
              <a:t>, то </a:t>
            </a:r>
            <a:r>
              <a:rPr lang="ru-RU" sz="2000" dirty="0" smtClean="0"/>
              <a:t>заменой (x</a:t>
            </a:r>
            <a:r>
              <a:rPr lang="ru-RU" sz="2000" dirty="0"/>
              <a:t>, y) (x + , y + </a:t>
            </a:r>
            <a:r>
              <a:rPr lang="ru-RU" sz="2000" dirty="0" smtClean="0"/>
              <a:t>), эллиптическая </a:t>
            </a:r>
            <a:r>
              <a:rPr lang="ru-RU" sz="2000" dirty="0"/>
              <a:t>кривая сводится к виду</a:t>
            </a:r>
          </a:p>
          <a:p>
            <a:r>
              <a:rPr lang="ru-RU" sz="2000" dirty="0"/>
              <a:t> </a:t>
            </a:r>
            <a:r>
              <a:rPr lang="ru-RU" sz="2000" dirty="0" smtClean="0"/>
              <a:t>                          </a:t>
            </a:r>
            <a:r>
              <a:rPr lang="en-US" sz="2400" dirty="0" smtClean="0"/>
              <a:t>Y2 </a:t>
            </a:r>
            <a:r>
              <a:rPr lang="en-US" sz="2400" dirty="0"/>
              <a:t>+ XY = X3 + a2X2 +</a:t>
            </a:r>
            <a:r>
              <a:rPr lang="ru-RU" sz="2400" dirty="0"/>
              <a:t>а</a:t>
            </a:r>
            <a:r>
              <a:rPr lang="en-US" sz="2400" dirty="0" smtClean="0"/>
              <a:t>6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19" y="2048014"/>
            <a:ext cx="82626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Если </a:t>
            </a:r>
            <a:r>
              <a:rPr lang="ru-RU" sz="2000" i="1" dirty="0" smtClean="0"/>
              <a:t>a1 = 0</a:t>
            </a:r>
            <a:r>
              <a:rPr lang="ru-RU" sz="2000" dirty="0" smtClean="0"/>
              <a:t>, то можно провести замену (x, y) (x + a2, y) и кривая будет иметь вид</a:t>
            </a:r>
          </a:p>
          <a:p>
            <a:r>
              <a:rPr lang="ru-RU" sz="2000" dirty="0" smtClean="0"/>
              <a:t> </a:t>
            </a:r>
          </a:p>
          <a:p>
            <a:r>
              <a:rPr lang="ru-RU" sz="2000" dirty="0" smtClean="0"/>
              <a:t>                   </a:t>
            </a:r>
            <a:r>
              <a:rPr lang="ru-RU" sz="2400" dirty="0" smtClean="0"/>
              <a:t>     </a:t>
            </a:r>
            <a:r>
              <a:rPr lang="en-US" sz="2400" dirty="0" smtClean="0"/>
              <a:t>Y2 + a3 X = X3 + a4 X +a6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19" y="3573016"/>
            <a:ext cx="37757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/>
              <a:t>Поля характеристики </a:t>
            </a:r>
            <a:r>
              <a:rPr lang="ru-RU" sz="2400" b="1" dirty="0" smtClean="0"/>
              <a:t>3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9980" y="4034681"/>
            <a:ext cx="862494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Если </a:t>
            </a:r>
            <a:r>
              <a:rPr lang="en-US" sz="2000" i="1" dirty="0"/>
              <a:t>a12 ≠ -a2 </a:t>
            </a:r>
            <a:r>
              <a:rPr lang="en-US" sz="2000" dirty="0"/>
              <a:t>, </a:t>
            </a:r>
            <a:r>
              <a:rPr lang="ru-RU" sz="2000" dirty="0"/>
              <a:t>то </a:t>
            </a:r>
            <a:r>
              <a:rPr lang="ru-RU" sz="2000" dirty="0" smtClean="0"/>
              <a:t>заменой </a:t>
            </a:r>
            <a:r>
              <a:rPr lang="en-US" sz="2000" dirty="0" smtClean="0"/>
              <a:t>(x</a:t>
            </a:r>
            <a:r>
              <a:rPr lang="en-US" sz="2000" dirty="0"/>
              <a:t>, y) (x + , y + a1 x + a1 + a3 ), </a:t>
            </a:r>
            <a:r>
              <a:rPr lang="ru-RU" sz="2000" dirty="0" smtClean="0"/>
              <a:t>кривая </a:t>
            </a:r>
            <a:r>
              <a:rPr lang="ru-RU" sz="2000" dirty="0"/>
              <a:t>преобразуется к виду</a:t>
            </a:r>
          </a:p>
          <a:p>
            <a:r>
              <a:rPr lang="ru-RU" dirty="0"/>
              <a:t> </a:t>
            </a:r>
          </a:p>
          <a:p>
            <a:r>
              <a:rPr lang="ru-RU" sz="2400" i="1" dirty="0" smtClean="0"/>
              <a:t>                            Y2 </a:t>
            </a:r>
            <a:r>
              <a:rPr lang="ru-RU" sz="2400" i="1" dirty="0"/>
              <a:t>= X3 + aX2 + </a:t>
            </a:r>
            <a:r>
              <a:rPr lang="ru-RU" sz="2400" i="1" dirty="0" smtClean="0"/>
              <a:t>b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9980" y="5568149"/>
            <a:ext cx="95050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Если </a:t>
            </a:r>
            <a:r>
              <a:rPr lang="ru-RU" sz="2000" i="1" dirty="0"/>
              <a:t>a12 = -a2 </a:t>
            </a:r>
            <a:r>
              <a:rPr lang="ru-RU" sz="2000" dirty="0"/>
              <a:t>, то заменой (x, y) (x, y + a1 x +a3) кривая преобразуется </a:t>
            </a:r>
            <a:endParaRPr lang="ru-RU" sz="2000" dirty="0" smtClean="0"/>
          </a:p>
          <a:p>
            <a:r>
              <a:rPr lang="ru-RU" sz="2000" dirty="0" smtClean="0"/>
              <a:t>к </a:t>
            </a:r>
            <a:r>
              <a:rPr lang="ru-RU" sz="2000" dirty="0"/>
              <a:t>виду</a:t>
            </a:r>
          </a:p>
          <a:p>
            <a:r>
              <a:rPr lang="ru-RU" sz="2000" dirty="0" smtClean="0"/>
              <a:t>                                   </a:t>
            </a:r>
            <a:r>
              <a:rPr lang="ru-RU" sz="2400" dirty="0" smtClean="0"/>
              <a:t>Y2 </a:t>
            </a:r>
            <a:r>
              <a:rPr lang="ru-RU" sz="2400" dirty="0"/>
              <a:t>= X3 + </a:t>
            </a:r>
            <a:r>
              <a:rPr lang="ru-RU" sz="2400" dirty="0" err="1"/>
              <a:t>aX</a:t>
            </a:r>
            <a:r>
              <a:rPr lang="ru-RU" sz="2400" dirty="0"/>
              <a:t> + </a:t>
            </a:r>
            <a:r>
              <a:rPr lang="ru-RU" sz="2400" dirty="0" smtClean="0"/>
              <a:t>b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88997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Группа точек эллиптической кривой.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84784"/>
            <a:ext cx="63904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Д</a:t>
            </a:r>
            <a:r>
              <a:rPr lang="ru-RU" sz="2000" dirty="0" smtClean="0"/>
              <a:t>ля </a:t>
            </a:r>
            <a:r>
              <a:rPr lang="ru-RU" sz="2000" dirty="0"/>
              <a:t>любой точки (</a:t>
            </a:r>
            <a:r>
              <a:rPr lang="ru-RU" sz="2000" dirty="0" err="1"/>
              <a:t>x,y</a:t>
            </a:r>
            <a:r>
              <a:rPr lang="ru-RU" sz="2000" dirty="0"/>
              <a:t>) ∈ E(F)</a:t>
            </a:r>
          </a:p>
          <a:p>
            <a:r>
              <a:rPr lang="ru-RU" sz="2000" dirty="0"/>
              <a:t> </a:t>
            </a:r>
          </a:p>
          <a:p>
            <a:pPr algn="ctr"/>
            <a:r>
              <a:rPr lang="ru-RU" sz="2000" dirty="0" smtClean="0"/>
              <a:t>                      </a:t>
            </a:r>
            <a:r>
              <a:rPr lang="en-US" sz="2000" dirty="0" smtClean="0"/>
              <a:t>(</a:t>
            </a:r>
            <a:r>
              <a:rPr lang="en-US" sz="2000" dirty="0" err="1"/>
              <a:t>x,y</a:t>
            </a:r>
            <a:r>
              <a:rPr lang="en-US" sz="2000" dirty="0"/>
              <a:t>) + O = O + (</a:t>
            </a:r>
            <a:r>
              <a:rPr lang="en-US" sz="2000" dirty="0" err="1"/>
              <a:t>x,y</a:t>
            </a:r>
            <a:r>
              <a:rPr lang="en-US" sz="2000" dirty="0"/>
              <a:t>) = (</a:t>
            </a:r>
            <a:r>
              <a:rPr lang="en-US" sz="2000" dirty="0" err="1"/>
              <a:t>x,y</a:t>
            </a:r>
            <a:r>
              <a:rPr lang="en-US" sz="2000" dirty="0"/>
              <a:t>);+ O = O;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33400" y="2736503"/>
            <a:ext cx="64624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Если кривая E имеет вид (2), то </a:t>
            </a:r>
            <a:endParaRPr lang="ru-RU" sz="2000" dirty="0" smtClean="0"/>
          </a:p>
          <a:p>
            <a:r>
              <a:rPr lang="ru-RU" sz="2000" dirty="0" smtClean="0"/>
              <a:t>(</a:t>
            </a:r>
            <a:r>
              <a:rPr lang="ru-RU" sz="2000" dirty="0"/>
              <a:t>x, y’) = (x, -y)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069894"/>
            <a:ext cx="3000794" cy="304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192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620688"/>
            <a:ext cx="9036496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Для двух точек (x1, y1), (x2, y2), таких, что x1 ≠ x2 или x1 = x2, y1 = y2 суммой двух этих точек объявляется точка </a:t>
            </a:r>
            <a:endParaRPr lang="ru-RU" sz="2400" dirty="0" smtClean="0"/>
          </a:p>
          <a:p>
            <a:endParaRPr lang="ru-RU" sz="2000" dirty="0" smtClean="0"/>
          </a:p>
          <a:p>
            <a:pPr algn="ctr"/>
            <a:r>
              <a:rPr lang="ru-RU" sz="2400" dirty="0" smtClean="0"/>
              <a:t>P </a:t>
            </a:r>
            <a:r>
              <a:rPr lang="ru-RU" sz="2400" dirty="0"/>
              <a:t>+ Q = -R = -(x3, y3) (в случае x1 ≠ x2) </a:t>
            </a:r>
            <a:endParaRPr lang="ru-RU" sz="2400" dirty="0" smtClean="0"/>
          </a:p>
          <a:p>
            <a:pPr algn="ctr"/>
            <a:r>
              <a:rPr lang="ru-RU" sz="2400" dirty="0" smtClean="0"/>
              <a:t>P </a:t>
            </a:r>
            <a:r>
              <a:rPr lang="ru-RU" sz="2400" dirty="0"/>
              <a:t>+ P = 2P = -R = -(x3, y3) (в случае x1 = x2, y1 = y2)</a:t>
            </a:r>
            <a:endParaRPr lang="ru-RU" sz="2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780928"/>
            <a:ext cx="7834470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755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1983" y="764704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Эллиптические кривые над конечными полями 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0199" y="4303830"/>
            <a:ext cx="87129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r>
              <a:rPr lang="ru-RU" sz="2400" dirty="0" smtClean="0"/>
              <a:t>Формула для </a:t>
            </a:r>
            <a:r>
              <a:rPr lang="ru-RU" sz="2400" dirty="0"/>
              <a:t>порядка кривой над полем GF(p), p &gt; 2 в виде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5113190"/>
            <a:ext cx="4536504" cy="174481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9512" y="1700808"/>
            <a:ext cx="88569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Пользуясь символом Лежандра, легко указать формулу для числа точек  на кривой Y 2 = f(X) над полем GF(p), p &gt; 2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79512" y="2809356"/>
                <a:ext cx="9424931" cy="14168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dirty="0"/>
                  <a:t>С</a:t>
                </a:r>
                <a:r>
                  <a:rPr lang="ru-RU" sz="2400" dirty="0" smtClean="0"/>
                  <a:t>равнение </a:t>
                </a:r>
                <a:r>
                  <a:rPr lang="ru-RU" sz="2400" dirty="0"/>
                  <a:t>Y 2 = f(X) (</a:t>
                </a:r>
                <a:r>
                  <a:rPr lang="ru-RU" sz="2400" dirty="0" err="1"/>
                  <a:t>mod</a:t>
                </a:r>
                <a:r>
                  <a:rPr lang="ru-RU" sz="2400" dirty="0"/>
                  <a:t> p) относительно Y при фиксированном X имеет (при p &gt; 2)  1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𝑓</m:t>
                        </m:r>
                        <m:r>
                          <a:rPr lang="ru-RU" sz="2400" i="1">
                            <a:latin typeface="Cambria Math"/>
                          </a:rPr>
                          <m:t>(</m:t>
                        </m:r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  <m:r>
                          <a:rPr lang="ru-RU" sz="2400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ru-RU" sz="2400" i="1">
                            <a:latin typeface="Cambria Math"/>
                          </a:rPr>
                          <m:t>𝑝</m:t>
                        </m:r>
                      </m:den>
                    </m:f>
                  </m:oMath>
                </a14:m>
                <a:r>
                  <a:rPr lang="ru-RU" sz="2400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𝑓</m:t>
                        </m:r>
                        <m:r>
                          <a:rPr lang="ru-RU" sz="2400" i="1">
                            <a:latin typeface="Cambria Math"/>
                          </a:rPr>
                          <m:t>(</m:t>
                        </m:r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  <m:r>
                          <a:rPr lang="ru-RU" sz="2400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ru-RU" sz="2400" i="1">
                            <a:latin typeface="Cambria Math"/>
                          </a:rPr>
                          <m:t>𝑝</m:t>
                        </m:r>
                      </m:den>
                    </m:f>
                    <m:r>
                      <a:rPr lang="ru-RU" sz="2400" i="1">
                        <a:latin typeface="Cambria Math"/>
                      </a:rPr>
                      <m:t>  </m:t>
                    </m:r>
                  </m:oMath>
                </a14:m>
                <a:r>
                  <a:rPr lang="ru-RU" sz="2400" dirty="0"/>
                  <a:t>решений (это верно и при f(x) = 0)</a:t>
                </a: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809356"/>
                <a:ext cx="9424931" cy="1416863"/>
              </a:xfrm>
              <a:prstGeom prst="rect">
                <a:avLst/>
              </a:prstGeom>
              <a:blipFill rotWithShape="1">
                <a:blip r:embed="rId3"/>
                <a:stretch>
                  <a:fillRect l="-970" t="-3017" b="-94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9866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Алгоритмы на эллиптических кривых 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76872"/>
            <a:ext cx="8397910" cy="431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388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Сложение точек эллиптической </a:t>
            </a:r>
            <a:r>
              <a:rPr lang="ru-RU" dirty="0" smtClean="0"/>
              <a:t>кривой.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539552" y="1717280"/>
                <a:ext cx="685800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dirty="0" smtClean="0"/>
                  <a:t>Общая </a:t>
                </a:r>
                <a:r>
                  <a:rPr lang="ru-RU" sz="2400" dirty="0"/>
                  <a:t>схема алгоритма сложения точек   P1 =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2400" dirty="0"/>
                  <a:t> ) и P2=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2400" dirty="0"/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𝑌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2400" dirty="0"/>
                  <a:t>) </a:t>
                </a:r>
                <a:r>
                  <a:rPr lang="ru-RU" sz="2400" dirty="0" smtClean="0"/>
                  <a:t>:</a:t>
                </a:r>
                <a:endParaRPr lang="ru-RU" sz="24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717280"/>
                <a:ext cx="6858000" cy="830997"/>
              </a:xfrm>
              <a:prstGeom prst="rect">
                <a:avLst/>
              </a:prstGeom>
              <a:blipFill rotWithShape="1">
                <a:blip r:embed="rId2"/>
                <a:stretch>
                  <a:fillRect l="-1422" t="-5147" b="-169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539552" y="2547355"/>
                <a:ext cx="7776864" cy="34163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b="1" dirty="0"/>
                  <a:t>Вход</a:t>
                </a:r>
                <a:r>
                  <a:rPr lang="ru-RU" sz="2400" dirty="0"/>
                  <a:t>: коэффициенты эллиптической кривой, точки P1 и P2.</a:t>
                </a:r>
              </a:p>
              <a:p>
                <a:r>
                  <a:rPr lang="ru-RU" sz="2400" b="1" dirty="0" smtClean="0"/>
                  <a:t>Выход</a:t>
                </a:r>
                <a:r>
                  <a:rPr lang="ru-RU" sz="2400" dirty="0"/>
                  <a:t>: R = P1 + P2. </a:t>
                </a:r>
              </a:p>
              <a:p>
                <a:r>
                  <a:rPr lang="ru-RU" sz="2400" b="1" dirty="0"/>
                  <a:t>Алгоритм</a:t>
                </a:r>
                <a:r>
                  <a:rPr lang="ru-RU" sz="2400" dirty="0"/>
                  <a:t>: если P1 = O, то R = P2 , </a:t>
                </a:r>
              </a:p>
              <a:p>
                <a:r>
                  <a:rPr lang="ru-RU" sz="2400" dirty="0" smtClean="0"/>
                  <a:t> если </a:t>
                </a:r>
                <a:r>
                  <a:rPr lang="ru-RU" sz="2400" dirty="0"/>
                  <a:t>P2 = O, то R = P1 ,</a:t>
                </a:r>
              </a:p>
              <a:p>
                <a:r>
                  <a:rPr lang="ru-RU" sz="2400" dirty="0"/>
                  <a:t> если P2 = - P1, то R = O ,</a:t>
                </a:r>
              </a:p>
              <a:p>
                <a:r>
                  <a:rPr lang="ru-RU" sz="2400" dirty="0"/>
                  <a:t> если x2 ≠ x1, то R = P1 + P2 = -(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ru-RU" sz="2400" dirty="0"/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ru-RU" sz="2400" dirty="0"/>
                  <a:t> ),</a:t>
                </a:r>
              </a:p>
              <a:p>
                <a:r>
                  <a:rPr lang="ru-RU" sz="2400" dirty="0"/>
                  <a:t> иначе R = 2P1 = -(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ru-RU" sz="2400" dirty="0"/>
                  <a:t>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ru-RU" sz="2400" dirty="0"/>
                  <a:t>).</a:t>
                </a:r>
              </a:p>
              <a:p>
                <a:r>
                  <a:rPr lang="ru-RU" sz="2400" b="1" dirty="0" smtClean="0"/>
                  <a:t>Вернуть</a:t>
                </a:r>
                <a:r>
                  <a:rPr lang="ru-RU" sz="2400" dirty="0"/>
                  <a:t>: R.</a:t>
                </a: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547355"/>
                <a:ext cx="7776864" cy="3416320"/>
              </a:xfrm>
              <a:prstGeom prst="rect">
                <a:avLst/>
              </a:prstGeom>
              <a:blipFill rotWithShape="1">
                <a:blip r:embed="rId3"/>
                <a:stretch>
                  <a:fillRect l="-1255" t="-1250" b="-33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70642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1635</TotalTime>
  <Words>1393</Words>
  <Application>Microsoft Office PowerPoint</Application>
  <PresentationFormat>Экран (4:3)</PresentationFormat>
  <Paragraphs>129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Солнцестояние</vt:lpstr>
      <vt:lpstr>Презентация PowerPoint</vt:lpstr>
      <vt:lpstr>Алгебраические кривые.   </vt:lpstr>
      <vt:lpstr>Презентация PowerPoint</vt:lpstr>
      <vt:lpstr>Презентация PowerPoint</vt:lpstr>
      <vt:lpstr>Группа точек эллиптической кривой. </vt:lpstr>
      <vt:lpstr>Презентация PowerPoint</vt:lpstr>
      <vt:lpstr>Эллиптические кривые над конечными полями . </vt:lpstr>
      <vt:lpstr>Алгоритмы на эллиптических кривых . </vt:lpstr>
      <vt:lpstr>Сложение точек эллиптической кривой.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Алгоритм умножения.</vt:lpstr>
      <vt:lpstr>Презентация PowerPoint</vt:lpstr>
      <vt:lpstr>Алгоритм генерации случайных кривых.</vt:lpstr>
      <vt:lpstr>Презентация PowerPoint</vt:lpstr>
      <vt:lpstr>Криптосистема с открытым ключом.</vt:lpstr>
      <vt:lpstr>Алгоритм цифровой подписи на основе эллиптических кривых.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Криптография на эллиптических кривых.</dc:title>
  <dc:creator>kseniaaa123</dc:creator>
  <cp:lastModifiedBy>kseniaaa123</cp:lastModifiedBy>
  <cp:revision>29</cp:revision>
  <dcterms:created xsi:type="dcterms:W3CDTF">2016-04-08T10:35:48Z</dcterms:created>
  <dcterms:modified xsi:type="dcterms:W3CDTF">2016-06-27T22:03:25Z</dcterms:modified>
</cp:coreProperties>
</file>